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5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54BC9-9A0D-8BB5-089A-4F2560F5CFF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541712"/>
            <a:ext cx="9144000" cy="1006475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BA813-725E-5AAD-D506-32EE56CA636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640263"/>
            <a:ext cx="9144000" cy="7032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Authors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90BD2-9CD7-4B19-4730-1EBF2AA45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9D0336-5FD7-44B9-873D-D12BC1A8C353}" type="datetimeFigureOut">
              <a:rPr lang="en-IN" smtClean="0"/>
              <a:pPr/>
              <a:t>21-07-2023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C818E-5192-DF17-B7F5-A0662D1A2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03796-B689-71F3-E3F7-DAD5CDE0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38EEDD-4080-4BC3-B2A2-B5ADFFD82C1F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3B6AA8E-B86F-CDC2-7081-77BAEBB1CF01}"/>
              </a:ext>
            </a:extLst>
          </p:cNvPr>
          <p:cNvSpPr txBox="1">
            <a:spLocks/>
          </p:cNvSpPr>
          <p:nvPr userDrawn="1"/>
        </p:nvSpPr>
        <p:spPr>
          <a:xfrm>
            <a:off x="1524000" y="804441"/>
            <a:ext cx="9144000" cy="18340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6000" b="1" kern="1200" cap="none" spc="0">
                <a:ln w="12700" cmpd="sng">
                  <a:noFill/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  <a:t>9th Biennial Congress of the</a:t>
            </a:r>
            <a:b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  <a:t>Asian-Pacific Hepato-Pancreato-Biliary Association</a:t>
            </a:r>
            <a:b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  <a:t>And</a:t>
            </a:r>
            <a:b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  <a:t>19th Annual National Conference of Indian Chapter of IHPBA</a:t>
            </a:r>
          </a:p>
        </p:txBody>
      </p:sp>
      <p:pic>
        <p:nvPicPr>
          <p:cNvPr id="8" name="Picture 7" descr="A blue background with a double headed eagle and white text&#10;&#10;Description automatically generated">
            <a:extLst>
              <a:ext uri="{FF2B5EF4-FFF2-40B4-BE49-F238E27FC236}">
                <a16:creationId xmlns:a16="http://schemas.microsoft.com/office/drawing/2014/main" id="{DF607745-A85F-ECA2-3C68-79124E09B5F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949" y="0"/>
            <a:ext cx="935065" cy="900000"/>
          </a:xfrm>
          <a:prstGeom prst="rect">
            <a:avLst/>
          </a:prstGeom>
        </p:spPr>
      </p:pic>
      <p:pic>
        <p:nvPicPr>
          <p:cNvPr id="9" name="Picture 2" descr="Jaipur Surgical Festival 2022">
            <a:extLst>
              <a:ext uri="{FF2B5EF4-FFF2-40B4-BE49-F238E27FC236}">
                <a16:creationId xmlns:a16="http://schemas.microsoft.com/office/drawing/2014/main" id="{E060FF35-C018-AFF3-0FCD-F0E42D3B403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36" r="23636"/>
          <a:stretch/>
        </p:blipFill>
        <p:spPr bwMode="auto">
          <a:xfrm>
            <a:off x="0" y="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21F0B8A4-C555-35C8-72B0-AD6AFFC3096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48" t="2208" r="38219" b="67098"/>
          <a:stretch/>
        </p:blipFill>
        <p:spPr bwMode="auto">
          <a:xfrm>
            <a:off x="11292000" y="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311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4C2E2CBB-423E-E0F1-B79E-625E0B05C66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63296"/>
            <a:ext cx="12192000" cy="59314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87C951D-A593-B27E-3AAC-50896D7BA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35038"/>
            <a:ext cx="3932237" cy="1005038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B39DE4-01C3-9A20-E84B-902B7CA4A2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07160" y="1035038"/>
            <a:ext cx="6172200" cy="416261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0B1FB-DE31-8B04-5950-6F9801D5C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4464"/>
            <a:ext cx="3932237" cy="3033191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969B8-239E-7B1C-B639-B3492F3C1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9D0336-5FD7-44B9-873D-D12BC1A8C353}" type="datetimeFigureOut">
              <a:rPr lang="en-IN" smtClean="0"/>
              <a:pPr/>
              <a:t>21-07-2023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3CDEA8-0322-82EF-AB91-A5BC0FCAA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0B05A0-27A4-6944-0F7A-7A8BFFA5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38EEDD-4080-4BC3-B2A2-B5ADFFD82C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275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sclosu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04F4A3-430D-EEF5-DD61-EA51922D1B9D}"/>
              </a:ext>
            </a:extLst>
          </p:cNvPr>
          <p:cNvSpPr txBox="1">
            <a:spLocks/>
          </p:cNvSpPr>
          <p:nvPr userDrawn="1"/>
        </p:nvSpPr>
        <p:spPr>
          <a:xfrm>
            <a:off x="1524000" y="804441"/>
            <a:ext cx="9144000" cy="18340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6000" b="1" kern="1200" cap="none" spc="0">
                <a:ln w="12700" cmpd="sng">
                  <a:noFill/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  <a:t>9th Biennial Congress of the</a:t>
            </a:r>
            <a:b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  <a:t>Asian-Pacific Hepato-Pancreato-Biliary Association</a:t>
            </a:r>
            <a:b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  <a:t>And</a:t>
            </a:r>
            <a:b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 w="12700" cmpd="sng">
                  <a:noFill/>
                  <a:prstDash val="solid"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  <a:ea typeface="+mj-ea"/>
                <a:cs typeface="+mj-cs"/>
              </a:rPr>
              <a:t>19th Annual National Conference of Indian Chapter of IHPBA</a:t>
            </a:r>
          </a:p>
        </p:txBody>
      </p:sp>
      <p:pic>
        <p:nvPicPr>
          <p:cNvPr id="12" name="Picture 11" descr="A blue background with a double headed eagle and white text&#10;&#10;Description automatically generated">
            <a:extLst>
              <a:ext uri="{FF2B5EF4-FFF2-40B4-BE49-F238E27FC236}">
                <a16:creationId xmlns:a16="http://schemas.microsoft.com/office/drawing/2014/main" id="{D5BEC6FC-B631-D454-FC8A-41CF450633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949" y="0"/>
            <a:ext cx="935065" cy="900000"/>
          </a:xfrm>
          <a:prstGeom prst="rect">
            <a:avLst/>
          </a:prstGeom>
        </p:spPr>
      </p:pic>
      <p:pic>
        <p:nvPicPr>
          <p:cNvPr id="13" name="Picture 2" descr="Jaipur Surgical Festival 2022">
            <a:extLst>
              <a:ext uri="{FF2B5EF4-FFF2-40B4-BE49-F238E27FC236}">
                <a16:creationId xmlns:a16="http://schemas.microsoft.com/office/drawing/2014/main" id="{3A1EC057-BD35-27D0-952D-8E96CE6649B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36" r="23636"/>
          <a:stretch/>
        </p:blipFill>
        <p:spPr bwMode="auto">
          <a:xfrm>
            <a:off x="0" y="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1FC14542-DBAA-05D3-1CE6-924C91B9834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48" t="2208" r="38219" b="67098"/>
          <a:stretch/>
        </p:blipFill>
        <p:spPr bwMode="auto">
          <a:xfrm>
            <a:off x="11292000" y="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9D2DC27-3CE8-9B37-B132-A592FF2AA176}"/>
              </a:ext>
            </a:extLst>
          </p:cNvPr>
          <p:cNvSpPr txBox="1">
            <a:spLocks/>
          </p:cNvSpPr>
          <p:nvPr userDrawn="1"/>
        </p:nvSpPr>
        <p:spPr>
          <a:xfrm>
            <a:off x="838200" y="3157174"/>
            <a:ext cx="10515600" cy="2329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de-DE" sz="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de-DE" sz="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de-DE" b="1" u="sng" dirty="0">
                <a:latin typeface="Arial" panose="020B0604020202020204" pitchFamily="34" charset="0"/>
                <a:cs typeface="Arial" panose="020B0604020202020204" pitchFamily="34" charset="0"/>
              </a:rPr>
              <a:t>Disclosure Statement of Financial Interest</a:t>
            </a:r>
          </a:p>
          <a:p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I, Dr </a:t>
            </a:r>
            <a:r>
              <a:rPr lang="en-US" sz="18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DO NOT have a financial interest/arrangement or affiliation with one or more </a:t>
            </a:r>
            <a:r>
              <a:rPr lang="en-US" sz="1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organisation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which could be perceived as a real or apparent conflict of interest in the context of the subject of this presentation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370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D1BDAEBD-9F37-F5F2-B3D4-B3E3058C6BF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63296"/>
            <a:ext cx="12192000" cy="59314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396D1B0-3DA3-ED27-71C2-D412C069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0955"/>
            <a:ext cx="10515600" cy="74817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DE7DC-C1D1-A643-47BF-3CC87502F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789"/>
            <a:ext cx="10515600" cy="407179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550C0-EB0E-1C41-F288-8F7B98322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9D0336-5FD7-44B9-873D-D12BC1A8C353}" type="datetimeFigureOut">
              <a:rPr lang="en-IN" smtClean="0"/>
              <a:pPr/>
              <a:t>21-07-2023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A7245-6E7F-2994-5DA0-AC14010B0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EB00C-82F6-D811-EE4C-830A0CB15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38EEDD-4080-4BC3-B2A2-B5ADFFD82C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931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4B77D4D3-D25F-1C16-A9A2-F48E47EACC8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63296"/>
            <a:ext cx="12192000" cy="59314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7888DF-E030-2123-EBE9-2A39ACB36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92265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ED3BA-3835-492D-3FEA-D1F8F627D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0238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8D4E3-42AB-1D3A-F88E-5D9536415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9D0336-5FD7-44B9-873D-D12BC1A8C353}" type="datetimeFigureOut">
              <a:rPr lang="en-IN" smtClean="0"/>
              <a:pPr/>
              <a:t>21-07-2023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0419B-F2E2-8EE8-C850-C4E3918E8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53C9-0716-9CB6-13CF-0EEC28C47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38EEDD-4080-4BC3-B2A2-B5ADFFD82C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2461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65C54221-A1C7-05C1-BAB9-9D95829451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63296"/>
            <a:ext cx="12192000" cy="59314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608DBB3-D3F4-B740-2D56-3BCF771DC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880" y="695744"/>
            <a:ext cx="10515600" cy="86177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83A15-B0D3-843C-A6AA-3CBB230B1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63524"/>
            <a:ext cx="5181600" cy="35032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D6EE47-3368-CEF0-E111-6EF68A888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63524"/>
            <a:ext cx="5181600" cy="35032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7EF5F-84F8-AB46-2186-90442C852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9D0336-5FD7-44B9-873D-D12BC1A8C353}" type="datetimeFigureOut">
              <a:rPr lang="en-IN" smtClean="0"/>
              <a:pPr/>
              <a:t>21-07-2023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0A804F-644F-F56D-1934-655E90FE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D79FB-42FF-A323-8CCC-92BAA79CE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38EEDD-4080-4BC3-B2A2-B5ADFFD82C1F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36" name="Picture 35" descr="A blue background with a double headed eagle and white text&#10;&#10;Description automatically generated">
            <a:extLst>
              <a:ext uri="{FF2B5EF4-FFF2-40B4-BE49-F238E27FC236}">
                <a16:creationId xmlns:a16="http://schemas.microsoft.com/office/drawing/2014/main" id="{E8C09737-F3FF-7B76-EA0B-14373E4EE38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" y="487257"/>
            <a:ext cx="582328" cy="56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43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A949A725-67AC-616A-6724-B0FB91F453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63296"/>
            <a:ext cx="12192000" cy="59314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222862-40E6-C041-7BB9-8ADEAE9B6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62608"/>
            <a:ext cx="10515600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261C7-A729-C454-1C80-61A43A1AE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34564"/>
            <a:ext cx="5157787" cy="5001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4C2E2-3E2D-7408-C7FE-A2618496ED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68640"/>
            <a:ext cx="5157787" cy="306449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CA886-FD9B-0664-7DAA-DEE676E287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95336"/>
            <a:ext cx="5183188" cy="43935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F38930-CF7C-2292-9372-BE4836A87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68640"/>
            <a:ext cx="5183188" cy="306449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7245D1-457C-2D32-4799-E6266220E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9D0336-5FD7-44B9-873D-D12BC1A8C353}" type="datetimeFigureOut">
              <a:rPr lang="en-IN" smtClean="0"/>
              <a:pPr/>
              <a:t>21-07-2023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AC086F-1E7C-F33A-8190-460C42223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FB2A72-C57A-BA2D-2AF7-8FCE116A7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38EEDD-4080-4BC3-B2A2-B5ADFFD82C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073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BDF65EA7-5A50-D8E2-5B5E-3D577E913A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63296"/>
            <a:ext cx="12192000" cy="5931408"/>
          </a:xfrm>
          <a:prstGeom prst="rect">
            <a:avLst/>
          </a:prstGeom>
        </p:spPr>
      </p:pic>
      <p:pic>
        <p:nvPicPr>
          <p:cNvPr id="32" name="Picture 31" descr="A blue background with a double headed eagle and white text&#10;&#10;Description automatically generated">
            <a:extLst>
              <a:ext uri="{FF2B5EF4-FFF2-40B4-BE49-F238E27FC236}">
                <a16:creationId xmlns:a16="http://schemas.microsoft.com/office/drawing/2014/main" id="{BEF64DC7-F5C1-FEFB-A094-BFA2235E54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" y="487257"/>
            <a:ext cx="582328" cy="5604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236CA7-45AF-B6B0-2EB3-F6834E5E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3944"/>
            <a:ext cx="10515600" cy="63012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5B1368-21F1-0DB1-5422-462AEF98A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9D0336-5FD7-44B9-873D-D12BC1A8C353}" type="datetimeFigureOut">
              <a:rPr lang="en-IN" smtClean="0"/>
              <a:pPr/>
              <a:t>21-07-2023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9D5231-69C2-26AE-21D0-043B7E3FA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A61453-2376-C714-7232-C8F8AED42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38EEDD-4080-4BC3-B2A2-B5ADFFD82C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567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F15BE44C-089A-888A-A89B-A217569F89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63296"/>
            <a:ext cx="12192000" cy="5931408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DA61DB-DA3A-2EC1-F3F8-62183E3B5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9D0336-5FD7-44B9-873D-D12BC1A8C353}" type="datetimeFigureOut">
              <a:rPr lang="en-IN" smtClean="0"/>
              <a:pPr/>
              <a:t>21-07-2023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2A3834-EC7E-2096-61E3-F2CF0B2D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C932B-6DA6-6B9E-4556-8957E4139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38EEDD-4080-4BC3-B2A2-B5ADFFD82C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2595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F4C21762-42B5-6658-831B-11CFEBCBB8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63296"/>
            <a:ext cx="12192000" cy="59314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239A25-F2F8-68D6-A05C-D96B72D0F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3304"/>
            <a:ext cx="3932237" cy="1005038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A1472-2109-87D3-717B-CF0CE2AAC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2485"/>
            <a:ext cx="6172200" cy="407408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91BA8D-9839-026A-26E8-0784F3808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71866"/>
            <a:ext cx="3932237" cy="3102639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2C94B-9E90-2E99-D86A-42C099F34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9D0336-5FD7-44B9-873D-D12BC1A8C353}" type="datetimeFigureOut">
              <a:rPr lang="en-IN" smtClean="0"/>
              <a:pPr/>
              <a:t>21-07-2023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B401E-9456-2C3D-3211-B9A4C1939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6F7AC-0715-5571-151B-446BAE13C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38EEDD-4080-4BC3-B2A2-B5ADFFD82C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03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37A570-7704-CFBD-2110-332A1F2F5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A55FD-BB3C-38FB-35BC-E5B7FA35B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6CA26-C789-F5E6-9DF1-CC8722A05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D0336-5FD7-44B9-873D-D12BC1A8C353}" type="datetimeFigureOut">
              <a:rPr lang="en-IN" smtClean="0"/>
              <a:t>21-07-2023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086B3-3807-FBAC-816B-249B3BE8A9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20964-D070-ACDF-5F78-1C89D0AD7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8EEDD-4080-4BC3-B2A2-B5ADFFD82C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902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5EFC4-7C7E-7DE8-2890-645A4B86C3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702B60-25F0-2C1F-CA65-CEB968673C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781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5433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BB105-8BAC-189F-1056-5EFF41E8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78BB4-0058-B933-056D-325176B9A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3345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608D1E-6C69-05A1-651C-5612301E4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D3F0A3-19A2-47B4-D5DB-A19EC81E2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5698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86A9F8-32DD-73FD-11B5-CE5DDC34D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DA4F9-8232-6BFA-B23A-05B356E82F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19782D-BD6A-FBED-0277-874CD84347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B52DB0E-2875-8D79-34F4-DADCDF5C34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95DC3CB-669A-8330-E9E9-A7991C96522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1297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CD99E51-3567-4308-2F37-39A6E95F9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D48AAD8-9445-4502-C5B8-A8AB4903FBB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08A5BA5-87E6-D101-49E0-A6B361FD36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377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01F570B-F21F-6B3E-128B-FFBCB1524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2062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3182976-2484-C58E-5421-633695D07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59809-851F-31AD-6AFE-709ED4362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D935F-9694-5B53-CB0F-68BE91AA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282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1E5274C5-03DC-4C79-AF7D-012ACDEC75C4}" vid="{34DD96C2-BE5D-48EE-B216-CDF427261E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Template_2</Template>
  <TotalTime>32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Book Antiqua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Manu B</dc:creator>
  <cp:lastModifiedBy>Manu B</cp:lastModifiedBy>
  <cp:revision>4</cp:revision>
  <dcterms:created xsi:type="dcterms:W3CDTF">2023-07-21T09:46:32Z</dcterms:created>
  <dcterms:modified xsi:type="dcterms:W3CDTF">2023-07-21T10:19:26Z</dcterms:modified>
</cp:coreProperties>
</file>